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3"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965465-FF4E-4F96-81BE-7B8E99C96E21}" type="datetimeFigureOut">
              <a:rPr lang="en-US" smtClean="0"/>
              <a:pPr/>
              <a:t>6/30/2016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A9EB9B-01E7-45D0-AD5E-3202637978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3BB5C4-6D89-46A8-8107-72572509C233}"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A93139-CA2F-40F5-B9A1-8AE52C24E308}"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FF573-0129-4292-94DD-2B240F41A150}"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6964A9-0F33-4946-8C91-F1FC569C2E02}"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FA23-0CC4-4B54-8847-CB949993A9C8}"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2DF146-81D1-4D80-A0A0-B9430A202D78}"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473714-E667-46C4-A4A0-0B4B6E8CA91E}" type="datetime1">
              <a:rPr lang="en-US" smtClean="0"/>
              <a:pPr/>
              <a:t>6/30/2016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DC917C-399B-4225-9131-B4D13E0E8AE5}" type="datetime1">
              <a:rPr lang="en-US" smtClean="0"/>
              <a:pPr/>
              <a:t>6/30/2016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32D3-E4B6-4446-82A6-EC3E9B48591E}" type="datetime1">
              <a:rPr lang="en-US" smtClean="0"/>
              <a:pPr/>
              <a:t>6/30/2016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D57C51-A0B2-44E3-8981-CC9B70327B45}"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F6E36-6EC7-48CF-A165-9EC8B2B90304}"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43F43-A742-4269-84C0-06B745BB1B0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7C643A-1B7A-4B03-9512-8E179571ACE8}" type="datetime1">
              <a:rPr lang="en-US" smtClean="0"/>
              <a:pPr/>
              <a:t>6/30/2016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43F43-A742-4269-84C0-06B745BB1B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772400" cy="2228850"/>
          </a:xfrm>
        </p:spPr>
        <p:txBody>
          <a:bodyPr>
            <a:normAutofit fontScale="90000"/>
          </a:bodyPr>
          <a:lstStyle/>
          <a:p>
            <a:r>
              <a:rPr lang="en-US" b="1" dirty="0" smtClean="0"/>
              <a:t/>
            </a:r>
            <a:br>
              <a:rPr lang="en-US" b="1" dirty="0" smtClean="0"/>
            </a:br>
            <a:r>
              <a:rPr lang="en-US" b="1" dirty="0" smtClean="0"/>
              <a:t>Nutritional Status and Dietary Diversity of Rural Children in a Maize-based Farming System of Tanzania</a:t>
            </a:r>
            <a:r>
              <a:rPr lang="en-US" dirty="0" smtClean="0"/>
              <a:t/>
            </a:r>
            <a:br>
              <a:rPr lang="en-US" dirty="0" smtClean="0"/>
            </a:br>
            <a:endParaRPr lang="en-US" dirty="0"/>
          </a:p>
        </p:txBody>
      </p:sp>
      <p:sp>
        <p:nvSpPr>
          <p:cNvPr id="3" name="Subtitle 2"/>
          <p:cNvSpPr>
            <a:spLocks noGrp="1"/>
          </p:cNvSpPr>
          <p:nvPr>
            <p:ph type="subTitle" idx="1"/>
          </p:nvPr>
        </p:nvSpPr>
        <p:spPr/>
        <p:txBody>
          <a:bodyPr>
            <a:normAutofit fontScale="85000" lnSpcReduction="10000"/>
          </a:bodyPr>
          <a:lstStyle/>
          <a:p>
            <a:r>
              <a:rPr lang="en-US" b="1" dirty="0" smtClean="0"/>
              <a:t>Adebayo Abass</a:t>
            </a:r>
            <a:r>
              <a:rPr lang="en-US" b="1" baseline="30000" dirty="0" smtClean="0"/>
              <a:t>1</a:t>
            </a:r>
            <a:r>
              <a:rPr lang="en-US" b="1" dirty="0" smtClean="0"/>
              <a:t>; Julius Edward Ntwenya</a:t>
            </a:r>
            <a:r>
              <a:rPr lang="en-US" b="1" baseline="30000" dirty="0" smtClean="0"/>
              <a:t>2</a:t>
            </a:r>
            <a:r>
              <a:rPr lang="en-US" b="1" dirty="0" smtClean="0"/>
              <a:t>, Catherine Njuguna</a:t>
            </a:r>
            <a:r>
              <a:rPr lang="en-US" b="1" baseline="30000" dirty="0" smtClean="0"/>
              <a:t>3</a:t>
            </a:r>
            <a:r>
              <a:rPr lang="en-US" b="1" dirty="0" smtClean="0"/>
              <a:t>, Gabriel Ndunguru</a:t>
            </a:r>
            <a:r>
              <a:rPr lang="en-US" b="1" baseline="30000" dirty="0" smtClean="0"/>
              <a:t>1</a:t>
            </a:r>
            <a:r>
              <a:rPr lang="en-US" b="1" dirty="0" smtClean="0"/>
              <a:t> Leonard Katalambula</a:t>
            </a:r>
            <a:r>
              <a:rPr lang="en-US" b="1" baseline="30000" dirty="0" smtClean="0"/>
              <a:t>2</a:t>
            </a:r>
            <a:r>
              <a:rPr lang="en-US" b="1" dirty="0" smtClean="0"/>
              <a:t> and Grace </a:t>
            </a:r>
            <a:r>
              <a:rPr lang="en-US" b="1" dirty="0" smtClean="0"/>
              <a:t>Michael</a:t>
            </a:r>
            <a:r>
              <a:rPr lang="en-US" b="1" baseline="30000" dirty="0" smtClean="0"/>
              <a:t>1</a:t>
            </a:r>
          </a:p>
          <a:p>
            <a:r>
              <a:rPr lang="en-US" b="1" baseline="30000" dirty="0" smtClean="0"/>
              <a:t>JUNE 30-JULY 02, 2016,</a:t>
            </a:r>
            <a:r>
              <a:rPr lang="en-US" b="1" dirty="0" smtClean="0"/>
              <a:t> Dar </a:t>
            </a:r>
            <a:r>
              <a:rPr lang="en-US" b="1" dirty="0" err="1" smtClean="0"/>
              <a:t>es</a:t>
            </a:r>
            <a:r>
              <a:rPr lang="en-US" b="1" dirty="0" smtClean="0"/>
              <a:t> Salaam</a:t>
            </a:r>
            <a:endParaRPr lang="en-US" b="1" baseline="30000" dirty="0" smtClean="0"/>
          </a:p>
          <a:p>
            <a:endParaRPr lang="en-US" baseline="30000"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1</a:t>
            </a:fld>
            <a:endParaRPr lang="en-US"/>
          </a:p>
        </p:txBody>
      </p:sp>
      <p:pic>
        <p:nvPicPr>
          <p:cNvPr id="5" name="Picture 4"/>
          <p:cNvPicPr/>
          <p:nvPr/>
        </p:nvPicPr>
        <p:blipFill>
          <a:blip r:embed="rId2"/>
          <a:srcRect l="31916" t="85714" r="27041" b="6191"/>
          <a:stretch>
            <a:fillRect/>
          </a:stretch>
        </p:blipFill>
        <p:spPr bwMode="auto">
          <a:xfrm>
            <a:off x="1981200" y="5943600"/>
            <a:ext cx="5715000" cy="609600"/>
          </a:xfrm>
          <a:prstGeom prst="rect">
            <a:avLst/>
          </a:prstGeom>
          <a:noFill/>
          <a:ln w="9525">
            <a:noFill/>
            <a:miter lim="800000"/>
            <a:headEnd/>
            <a:tailEnd/>
          </a:ln>
        </p:spPr>
      </p:pic>
      <p:pic>
        <p:nvPicPr>
          <p:cNvPr id="6" name="Picture 5"/>
          <p:cNvPicPr/>
          <p:nvPr/>
        </p:nvPicPr>
        <p:blipFill>
          <a:blip r:embed="rId3"/>
          <a:srcRect l="24425" t="12381" r="25325" b="72857"/>
          <a:stretch>
            <a:fillRect/>
          </a:stretch>
        </p:blipFill>
        <p:spPr bwMode="auto">
          <a:xfrm>
            <a:off x="1143000" y="609600"/>
            <a:ext cx="64770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and objectives</a:t>
            </a:r>
            <a:endParaRPr lang="en-US" dirty="0"/>
          </a:p>
        </p:txBody>
      </p:sp>
      <p:sp>
        <p:nvSpPr>
          <p:cNvPr id="3" name="Content Placeholder 2"/>
          <p:cNvSpPr>
            <a:spLocks noGrp="1"/>
          </p:cNvSpPr>
          <p:nvPr>
            <p:ph idx="1"/>
          </p:nvPr>
        </p:nvSpPr>
        <p:spPr/>
        <p:txBody>
          <a:bodyPr>
            <a:normAutofit fontScale="55000" lnSpcReduction="20000"/>
          </a:bodyPr>
          <a:lstStyle/>
          <a:p>
            <a:r>
              <a:rPr lang="en-US" sz="3800" b="1" dirty="0" smtClean="0"/>
              <a:t>The good nutrition is central to the sustainable development agenda that is taking the shape in the form of the Sustainable Development Goals (SDGs).</a:t>
            </a:r>
          </a:p>
          <a:p>
            <a:pPr>
              <a:buNone/>
            </a:pPr>
            <a:endParaRPr lang="en-US" sz="3800" b="1" dirty="0" smtClean="0"/>
          </a:p>
          <a:p>
            <a:r>
              <a:rPr lang="en-US" sz="3800" b="1" dirty="0" smtClean="0"/>
              <a:t>The recent data in Tanzania show that 2.7 million children are stunted </a:t>
            </a:r>
            <a:r>
              <a:rPr lang="en-US" sz="3800" b="1" baseline="30000" dirty="0" smtClean="0"/>
              <a:t>[4]</a:t>
            </a:r>
            <a:r>
              <a:rPr lang="en-US" sz="3800" b="1" dirty="0" smtClean="0"/>
              <a:t>.  This number represents 34.7% of all stunted children in the country </a:t>
            </a:r>
          </a:p>
          <a:p>
            <a:pPr algn="r">
              <a:buNone/>
            </a:pPr>
            <a:r>
              <a:rPr lang="en-US" sz="3800" b="1" baseline="30000" dirty="0" smtClean="0"/>
              <a:t>[</a:t>
            </a:r>
            <a:r>
              <a:rPr lang="en-US" sz="3800" b="1" dirty="0" smtClean="0"/>
              <a:t>TFNC, (2014</a:t>
            </a:r>
            <a:r>
              <a:rPr lang="en-US" sz="3800" b="1" baseline="30000" dirty="0" smtClean="0"/>
              <a:t>]</a:t>
            </a:r>
            <a:endParaRPr lang="en-US" sz="3800" b="1" dirty="0" smtClean="0"/>
          </a:p>
          <a:p>
            <a:pPr>
              <a:buNone/>
            </a:pPr>
            <a:endParaRPr lang="en-US" sz="3800" dirty="0" smtClean="0"/>
          </a:p>
          <a:p>
            <a:r>
              <a:rPr lang="en-US" sz="3800" b="1" dirty="0" smtClean="0">
                <a:solidFill>
                  <a:srgbClr val="FF0000"/>
                </a:solidFill>
              </a:rPr>
              <a:t>Objective</a:t>
            </a:r>
          </a:p>
          <a:p>
            <a:pPr>
              <a:buNone/>
            </a:pPr>
            <a:r>
              <a:rPr lang="en-US" sz="3800" dirty="0" smtClean="0"/>
              <a:t>     </a:t>
            </a:r>
            <a:r>
              <a:rPr lang="en-US" sz="3800" b="1" dirty="0" smtClean="0"/>
              <a:t>To determine the nutritional status of children of age below five years, diversity of the diets of both adults and children and establish the risk factors for malnutrition among children of age below five years.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lvl="1" algn="ctr" rtl="0">
              <a:spcBef>
                <a:spcPct val="0"/>
              </a:spcBef>
            </a:pPr>
            <a:r>
              <a:rPr lang="en-GB" sz="3200" b="1" dirty="0" smtClean="0"/>
              <a:t/>
            </a:r>
            <a:br>
              <a:rPr lang="en-GB" sz="3200" b="1" dirty="0" smtClean="0"/>
            </a:br>
            <a:r>
              <a:rPr lang="en-GB" sz="3200" b="1" dirty="0" smtClean="0"/>
              <a:t>Research </a:t>
            </a:r>
            <a:r>
              <a:rPr lang="en-GB" sz="3200" b="1" dirty="0"/>
              <a:t>approach</a:t>
            </a:r>
            <a:r>
              <a:rPr lang="en-US" sz="3200" dirty="0"/>
              <a:t/>
            </a:r>
            <a:br>
              <a:rPr lang="en-US" sz="3200" dirty="0"/>
            </a:br>
            <a:endParaRPr lang="en-US" sz="3200" dirty="0"/>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r>
              <a:rPr lang="en-US" sz="3500" b="1" dirty="0" smtClean="0"/>
              <a:t>A cross sectional </a:t>
            </a:r>
            <a:r>
              <a:rPr lang="en-US" sz="3500" b="1" dirty="0" smtClean="0"/>
              <a:t>study</a:t>
            </a:r>
          </a:p>
          <a:p>
            <a:r>
              <a:rPr lang="en-US" sz="3500" b="1" dirty="0" smtClean="0"/>
              <a:t>May </a:t>
            </a:r>
            <a:r>
              <a:rPr lang="en-US" sz="3500" b="1" dirty="0" smtClean="0"/>
              <a:t>and June, 2014</a:t>
            </a:r>
          </a:p>
          <a:p>
            <a:r>
              <a:rPr lang="en-US" sz="3500" b="1" dirty="0" err="1" smtClean="0"/>
              <a:t>Babati</a:t>
            </a:r>
            <a:r>
              <a:rPr lang="en-US" sz="3500" b="1" dirty="0" smtClean="0"/>
              <a:t> </a:t>
            </a:r>
            <a:r>
              <a:rPr lang="en-US" sz="3500" b="1" dirty="0" smtClean="0"/>
              <a:t>District, </a:t>
            </a:r>
            <a:r>
              <a:rPr lang="en-US" sz="3500" b="1" dirty="0" err="1" smtClean="0"/>
              <a:t>Manyara</a:t>
            </a:r>
            <a:r>
              <a:rPr lang="en-US" sz="3500" b="1" dirty="0" smtClean="0"/>
              <a:t> Region north-central area of Tanzania. </a:t>
            </a:r>
          </a:p>
          <a:p>
            <a:r>
              <a:rPr lang="en-US" sz="3500" b="1" dirty="0" smtClean="0"/>
              <a:t>356 rural household</a:t>
            </a:r>
          </a:p>
          <a:p>
            <a:r>
              <a:rPr lang="en-US" sz="3500" b="1" dirty="0" smtClean="0"/>
              <a:t>246 children of age below five years. </a:t>
            </a:r>
          </a:p>
          <a:p>
            <a:r>
              <a:rPr lang="en-US" sz="3500" b="1" dirty="0" smtClean="0"/>
              <a:t>Food </a:t>
            </a:r>
            <a:r>
              <a:rPr lang="en-US" sz="3500" b="1" dirty="0" smtClean="0"/>
              <a:t>consumption the previous 24 hours prior to the survey. </a:t>
            </a:r>
          </a:p>
          <a:p>
            <a:r>
              <a:rPr lang="en-US" sz="3500" b="1" dirty="0" smtClean="0"/>
              <a:t>The nutritional data standard anthropometric assessment procedure. </a:t>
            </a:r>
          </a:p>
        </p:txBody>
      </p:sp>
      <p:sp>
        <p:nvSpPr>
          <p:cNvPr id="4" name="Slide Number Placeholder 3"/>
          <p:cNvSpPr>
            <a:spLocks noGrp="1"/>
          </p:cNvSpPr>
          <p:nvPr>
            <p:ph type="sldNum" sz="quarter" idx="12"/>
          </p:nvPr>
        </p:nvSpPr>
        <p:spPr/>
        <p:txBody>
          <a:bodyPr/>
          <a:lstStyle/>
          <a:p>
            <a:fld id="{F3843F43-A742-4269-84C0-06B745BB1B07}"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lvl="1" algn="ctr" rtl="0">
              <a:spcBef>
                <a:spcPct val="0"/>
              </a:spcBef>
            </a:pPr>
            <a:r>
              <a:rPr lang="en-GB" sz="3200" b="1" dirty="0"/>
              <a:t>Main results and discussion</a:t>
            </a:r>
            <a:r>
              <a:rPr lang="en-US" sz="1600" dirty="0"/>
              <a:t/>
            </a:r>
            <a:br>
              <a:rPr lang="en-US" sz="1600" dirty="0"/>
            </a:br>
            <a:endParaRPr lang="en-US" dirty="0"/>
          </a:p>
        </p:txBody>
      </p:sp>
      <p:sp>
        <p:nvSpPr>
          <p:cNvPr id="3" name="Content Placeholder 2"/>
          <p:cNvSpPr>
            <a:spLocks noGrp="1"/>
          </p:cNvSpPr>
          <p:nvPr>
            <p:ph idx="1"/>
          </p:nvPr>
        </p:nvSpPr>
        <p:spPr>
          <a:xfrm>
            <a:off x="457200" y="1295400"/>
            <a:ext cx="8229600" cy="4830763"/>
          </a:xfrm>
        </p:spPr>
        <p:txBody>
          <a:bodyPr>
            <a:normAutofit/>
          </a:bodyPr>
          <a:lstStyle/>
          <a:p>
            <a:r>
              <a:rPr lang="en-US" b="1" dirty="0" smtClean="0"/>
              <a:t>The overall prevalence of stunting, underweight and wasting was 54.7%, 20.8%, and 2.6%, respectively.</a:t>
            </a:r>
          </a:p>
          <a:p>
            <a:r>
              <a:rPr lang="en-US" b="1" dirty="0" smtClean="0"/>
              <a:t>The prevalence of both stunting (58.1%) and underweight (20.9%) among boys was higher compared to girls (50.5% and 20.6%, respectively). </a:t>
            </a:r>
          </a:p>
          <a:p>
            <a:r>
              <a:rPr lang="en-US" b="1" dirty="0" smtClean="0"/>
              <a:t>Stunting levels were highest (69%) among children of 24 - 35 months.</a:t>
            </a:r>
            <a:endParaRPr lang="en-US" b="1"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GB" b="1" dirty="0" smtClean="0"/>
              <a:t>Main results and discussion</a:t>
            </a:r>
            <a:endParaRPr lang="en-US" dirty="0"/>
          </a:p>
        </p:txBody>
      </p:sp>
      <p:graphicFrame>
        <p:nvGraphicFramePr>
          <p:cNvPr id="5" name="Content Placeholder 4"/>
          <p:cNvGraphicFramePr>
            <a:graphicFrameLocks noGrp="1"/>
          </p:cNvGraphicFramePr>
          <p:nvPr>
            <p:ph idx="1"/>
          </p:nvPr>
        </p:nvGraphicFramePr>
        <p:xfrm>
          <a:off x="533400" y="1371603"/>
          <a:ext cx="7772400" cy="5152414"/>
        </p:xfrm>
        <a:graphic>
          <a:graphicData uri="http://schemas.openxmlformats.org/drawingml/2006/table">
            <a:tbl>
              <a:tblPr/>
              <a:tblGrid>
                <a:gridCol w="2590240"/>
                <a:gridCol w="2591080"/>
                <a:gridCol w="2591080"/>
              </a:tblGrid>
              <a:tr h="565391">
                <a:tc>
                  <a:txBody>
                    <a:bodyPr/>
                    <a:lstStyle/>
                    <a:p>
                      <a:pPr marL="0" marR="0">
                        <a:lnSpc>
                          <a:spcPct val="200000"/>
                        </a:lnSpc>
                        <a:spcBef>
                          <a:spcPts val="0"/>
                        </a:spcBef>
                        <a:spcAft>
                          <a:spcPts val="0"/>
                        </a:spcAft>
                      </a:pPr>
                      <a:r>
                        <a:rPr lang="en-GB" sz="1800" b="1" dirty="0">
                          <a:latin typeface="Times New Roman"/>
                          <a:ea typeface="Calibri"/>
                          <a:cs typeface="Times New Roman"/>
                        </a:rPr>
                        <a:t>Food groups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b="1" dirty="0">
                          <a:latin typeface="Times New Roman"/>
                          <a:ea typeface="Calibri"/>
                          <a:cs typeface="Times New Roman"/>
                        </a:rPr>
                        <a:t>n</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b="1">
                          <a:latin typeface="Times New Roman"/>
                          <a:ea typeface="Calibri"/>
                          <a:cs typeface="Times New Roman"/>
                        </a:rPr>
                        <a:t>%</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391">
                <a:tc>
                  <a:txBody>
                    <a:bodyPr/>
                    <a:lstStyle/>
                    <a:p>
                      <a:pPr marL="0" marR="0">
                        <a:lnSpc>
                          <a:spcPct val="200000"/>
                        </a:lnSpc>
                        <a:spcBef>
                          <a:spcPts val="0"/>
                        </a:spcBef>
                        <a:spcAft>
                          <a:spcPts val="0"/>
                        </a:spcAft>
                      </a:pPr>
                      <a:r>
                        <a:rPr lang="en-GB" sz="1800" dirty="0">
                          <a:latin typeface="Times New Roman"/>
                          <a:ea typeface="Calibri"/>
                          <a:cs typeface="Times New Roman"/>
                        </a:rPr>
                        <a:t>Grains, roots and tubers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245</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a:latin typeface="Times New Roman"/>
                          <a:ea typeface="Calibri"/>
                          <a:cs typeface="Times New Roman"/>
                        </a:rPr>
                        <a:t>99.6</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391">
                <a:tc>
                  <a:txBody>
                    <a:bodyPr/>
                    <a:lstStyle/>
                    <a:p>
                      <a:pPr marL="0" marR="0">
                        <a:lnSpc>
                          <a:spcPct val="200000"/>
                        </a:lnSpc>
                        <a:spcBef>
                          <a:spcPts val="0"/>
                        </a:spcBef>
                        <a:spcAft>
                          <a:spcPts val="0"/>
                        </a:spcAft>
                      </a:pPr>
                      <a:r>
                        <a:rPr lang="en-GB" sz="1800" dirty="0">
                          <a:latin typeface="Times New Roman"/>
                          <a:ea typeface="Calibri"/>
                          <a:cs typeface="Times New Roman"/>
                        </a:rPr>
                        <a:t>Legumes and nuts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131</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53.3</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391">
                <a:tc>
                  <a:txBody>
                    <a:bodyPr/>
                    <a:lstStyle/>
                    <a:p>
                      <a:pPr marL="0" marR="0">
                        <a:lnSpc>
                          <a:spcPct val="200000"/>
                        </a:lnSpc>
                        <a:spcBef>
                          <a:spcPts val="0"/>
                        </a:spcBef>
                        <a:spcAft>
                          <a:spcPts val="0"/>
                        </a:spcAft>
                      </a:pPr>
                      <a:r>
                        <a:rPr lang="en-GB" sz="1800" dirty="0">
                          <a:latin typeface="Times New Roman"/>
                          <a:ea typeface="Calibri"/>
                          <a:cs typeface="Times New Roman"/>
                        </a:rPr>
                        <a:t>Dairy products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a:latin typeface="Times New Roman"/>
                          <a:ea typeface="Calibri"/>
                          <a:cs typeface="Times New Roman"/>
                        </a:rPr>
                        <a:t>122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49.6</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391">
                <a:tc>
                  <a:txBody>
                    <a:bodyPr/>
                    <a:lstStyle/>
                    <a:p>
                      <a:pPr marL="0" marR="0">
                        <a:lnSpc>
                          <a:spcPct val="200000"/>
                        </a:lnSpc>
                        <a:spcBef>
                          <a:spcPts val="0"/>
                        </a:spcBef>
                        <a:spcAft>
                          <a:spcPts val="0"/>
                        </a:spcAft>
                      </a:pPr>
                      <a:r>
                        <a:rPr lang="en-GB" sz="1800">
                          <a:latin typeface="Times New Roman"/>
                          <a:ea typeface="Calibri"/>
                          <a:cs typeface="Times New Roman"/>
                        </a:rPr>
                        <a:t>Flesh foods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a:latin typeface="Times New Roman"/>
                          <a:ea typeface="Calibri"/>
                          <a:cs typeface="Times New Roman"/>
                        </a:rPr>
                        <a:t>35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14.2</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391">
                <a:tc>
                  <a:txBody>
                    <a:bodyPr/>
                    <a:lstStyle/>
                    <a:p>
                      <a:pPr marL="0" marR="0">
                        <a:lnSpc>
                          <a:spcPct val="200000"/>
                        </a:lnSpc>
                        <a:spcBef>
                          <a:spcPts val="0"/>
                        </a:spcBef>
                        <a:spcAft>
                          <a:spcPts val="0"/>
                        </a:spcAft>
                      </a:pPr>
                      <a:r>
                        <a:rPr lang="en-GB" sz="1800">
                          <a:latin typeface="Times New Roman"/>
                          <a:ea typeface="Calibri"/>
                          <a:cs typeface="Times New Roman"/>
                        </a:rPr>
                        <a:t>Eggs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a:latin typeface="Times New Roman"/>
                          <a:ea typeface="Calibri"/>
                          <a:cs typeface="Times New Roman"/>
                        </a:rPr>
                        <a:t>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3.3</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9717">
                <a:tc>
                  <a:txBody>
                    <a:bodyPr/>
                    <a:lstStyle/>
                    <a:p>
                      <a:pPr marL="0" marR="0">
                        <a:lnSpc>
                          <a:spcPct val="115000"/>
                        </a:lnSpc>
                        <a:spcBef>
                          <a:spcPts val="0"/>
                        </a:spcBef>
                        <a:spcAft>
                          <a:spcPts val="0"/>
                        </a:spcAft>
                      </a:pPr>
                      <a:r>
                        <a:rPr lang="en-GB" sz="1800">
                          <a:latin typeface="Times New Roman"/>
                          <a:ea typeface="Calibri"/>
                          <a:cs typeface="Times New Roman"/>
                        </a:rPr>
                        <a:t>Vitamin A rich fruits and vegetables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a:latin typeface="Times New Roman"/>
                          <a:ea typeface="Calibri"/>
                          <a:cs typeface="Times New Roman"/>
                        </a:rPr>
                        <a:t>220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89.4</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0351">
                <a:tc>
                  <a:txBody>
                    <a:bodyPr/>
                    <a:lstStyle/>
                    <a:p>
                      <a:pPr marL="0" marR="0">
                        <a:lnSpc>
                          <a:spcPct val="200000"/>
                        </a:lnSpc>
                        <a:spcBef>
                          <a:spcPts val="0"/>
                        </a:spcBef>
                        <a:spcAft>
                          <a:spcPts val="0"/>
                        </a:spcAft>
                      </a:pPr>
                      <a:r>
                        <a:rPr lang="en-GB" sz="1800">
                          <a:latin typeface="Times New Roman"/>
                          <a:ea typeface="Calibri"/>
                          <a:cs typeface="Times New Roman"/>
                        </a:rPr>
                        <a:t>Other fruits and vegetables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a:latin typeface="Times New Roman"/>
                          <a:ea typeface="Calibri"/>
                          <a:cs typeface="Times New Roman"/>
                        </a:rPr>
                        <a:t>208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GB" sz="1800" dirty="0">
                          <a:latin typeface="Times New Roman"/>
                          <a:ea typeface="Calibri"/>
                          <a:cs typeface="Times New Roman"/>
                        </a:rPr>
                        <a:t>84.6</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F3843F43-A742-4269-84C0-06B745BB1B07}"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GB" b="1" dirty="0" smtClean="0"/>
              <a:t/>
            </a:r>
            <a:br>
              <a:rPr lang="en-GB" b="1" dirty="0" smtClean="0"/>
            </a:br>
            <a:r>
              <a:rPr lang="en-GB" b="1" dirty="0" smtClean="0"/>
              <a:t>Main results and discussion</a:t>
            </a:r>
            <a:r>
              <a:rPr lang="en-US" sz="4000" dirty="0" smtClean="0"/>
              <a:t/>
            </a:r>
            <a:br>
              <a:rPr lang="en-US" sz="4000" dirty="0" smtClean="0"/>
            </a:br>
            <a:endParaRPr lang="en-US" dirty="0"/>
          </a:p>
        </p:txBody>
      </p:sp>
      <p:sp>
        <p:nvSpPr>
          <p:cNvPr id="3" name="Content Placeholder 2"/>
          <p:cNvSpPr>
            <a:spLocks noGrp="1"/>
          </p:cNvSpPr>
          <p:nvPr>
            <p:ph idx="1"/>
          </p:nvPr>
        </p:nvSpPr>
        <p:spPr>
          <a:xfrm>
            <a:off x="457200" y="1295400"/>
            <a:ext cx="8229600" cy="4830763"/>
          </a:xfrm>
        </p:spPr>
        <p:txBody>
          <a:bodyPr/>
          <a:lstStyle/>
          <a:p>
            <a:r>
              <a:rPr lang="en-US" b="1" dirty="0" smtClean="0"/>
              <a:t>71%of children were fed with less than five food groups per day.</a:t>
            </a:r>
          </a:p>
          <a:p>
            <a:r>
              <a:rPr lang="en-US" b="1" dirty="0" smtClean="0"/>
              <a:t> Consumption of legumes and nuts correlated more with low levels of stunting (p = 0.009, r = -0.174).</a:t>
            </a:r>
          </a:p>
          <a:p>
            <a:r>
              <a:rPr lang="en-US" b="1" dirty="0" smtClean="0"/>
              <a:t>HHDS=</a:t>
            </a:r>
            <a:r>
              <a:rPr lang="en-GB" b="1" dirty="0" smtClean="0"/>
              <a:t> 5.04</a:t>
            </a:r>
            <a:endParaRPr lang="en-US" b="1" dirty="0" smtClean="0"/>
          </a:p>
          <a:p>
            <a:r>
              <a:rPr lang="en-US" b="1" dirty="0" smtClean="0"/>
              <a:t>The dietary diversity score of the children was positively correlated with household dietary diversity score (p &lt;0.001, r = 0.287).</a:t>
            </a:r>
            <a:endParaRPr lang="en-US" b="1"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GB" sz="4000" b="1" dirty="0"/>
              <a:t>Conclusion</a:t>
            </a:r>
            <a:endParaRPr lang="en-US" sz="4000" b="1" dirty="0"/>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r>
              <a:rPr lang="en-US" b="1" dirty="0" smtClean="0"/>
              <a:t>The prevalence of stunting and underweight were highest. </a:t>
            </a:r>
          </a:p>
          <a:p>
            <a:r>
              <a:rPr lang="en-US" b="1" dirty="0" smtClean="0"/>
              <a:t>The diets of both children and households had limited diversity. </a:t>
            </a:r>
          </a:p>
          <a:p>
            <a:r>
              <a:rPr lang="en-US" b="1" dirty="0" smtClean="0"/>
              <a:t>The link between stunting and breastfeeding suggests that the breast fed children were more protected against malnutrition compared to non breast fed children. </a:t>
            </a:r>
          </a:p>
          <a:p>
            <a:r>
              <a:rPr lang="en-US" b="1" dirty="0" smtClean="0"/>
              <a:t>The findings obtained could be used in designing and implementing the strategies to eradicate malnutrition and improve child feeding practices.</a:t>
            </a:r>
            <a:endParaRPr lang="en-US" b="1" dirty="0"/>
          </a:p>
        </p:txBody>
      </p:sp>
      <p:sp>
        <p:nvSpPr>
          <p:cNvPr id="4" name="Slide Number Placeholder 3"/>
          <p:cNvSpPr>
            <a:spLocks noGrp="1"/>
          </p:cNvSpPr>
          <p:nvPr>
            <p:ph type="sldNum" sz="quarter" idx="12"/>
          </p:nvPr>
        </p:nvSpPr>
        <p:spPr/>
        <p:txBody>
          <a:bodyPr/>
          <a:lstStyle/>
          <a:p>
            <a:fld id="{F3843F43-A742-4269-84C0-06B745BB1B07}" type="slidenum">
              <a:rPr lang="en-US" smtClean="0"/>
              <a:pPr/>
              <a:t>7</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423</Words>
  <Application>Microsoft Office PowerPoint</Application>
  <PresentationFormat>On-screen Show (4:3)</PresentationFormat>
  <Paragraphs>66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Nutritional Status and Dietary Diversity of Rural Children in a Maize-based Farming System of Tanzania </vt:lpstr>
      <vt:lpstr>Introduction and objectives</vt:lpstr>
      <vt:lpstr> Research approach </vt:lpstr>
      <vt:lpstr>Main results and discussion </vt:lpstr>
      <vt:lpstr>Main results and discussion</vt:lpstr>
      <vt:lpstr> Main results and discussion </vt:lpstr>
      <vt:lpstr>Conclusion</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Nutrition</dc:creator>
  <cp:lastModifiedBy>Nutrition</cp:lastModifiedBy>
  <cp:revision>19</cp:revision>
  <dcterms:created xsi:type="dcterms:W3CDTF">2016-06-27T19:32:29Z</dcterms:created>
  <dcterms:modified xsi:type="dcterms:W3CDTF">2016-06-29T21:59:10Z</dcterms:modified>
</cp:coreProperties>
</file>